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9" r:id="rId3"/>
    <p:sldId id="283" r:id="rId4"/>
    <p:sldId id="281" r:id="rId5"/>
    <p:sldId id="284" r:id="rId6"/>
    <p:sldId id="282" r:id="rId7"/>
    <p:sldId id="277" r:id="rId8"/>
    <p:sldId id="257" r:id="rId9"/>
    <p:sldId id="258" r:id="rId10"/>
    <p:sldId id="260" r:id="rId11"/>
    <p:sldId id="262" r:id="rId12"/>
    <p:sldId id="266" r:id="rId13"/>
    <p:sldId id="263" r:id="rId14"/>
    <p:sldId id="264" r:id="rId15"/>
    <p:sldId id="265" r:id="rId16"/>
    <p:sldId id="272" r:id="rId17"/>
    <p:sldId id="273" r:id="rId18"/>
    <p:sldId id="267" r:id="rId19"/>
    <p:sldId id="268" r:id="rId20"/>
    <p:sldId id="269" r:id="rId21"/>
    <p:sldId id="270" r:id="rId22"/>
    <p:sldId id="271" r:id="rId23"/>
    <p:sldId id="276" r:id="rId24"/>
    <p:sldId id="285" r:id="rId25"/>
    <p:sldId id="286" r:id="rId26"/>
    <p:sldId id="293" r:id="rId27"/>
    <p:sldId id="287" r:id="rId28"/>
    <p:sldId id="295" r:id="rId29"/>
    <p:sldId id="291" r:id="rId30"/>
    <p:sldId id="288" r:id="rId31"/>
    <p:sldId id="274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B137"/>
    <a:srgbClr val="B6483A"/>
    <a:srgbClr val="AA371F"/>
    <a:srgbClr val="A4A6A5"/>
    <a:srgbClr val="434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/>
    <p:restoredTop sz="79294"/>
  </p:normalViewPr>
  <p:slideViewPr>
    <p:cSldViewPr snapToGrid="0" snapToObjects="1">
      <p:cViewPr varScale="1">
        <p:scale>
          <a:sx n="131" d="100"/>
          <a:sy n="131" d="100"/>
        </p:scale>
        <p:origin x="1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B17D5-B570-9F42-90FE-1174ED4D8DFD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836B9-7491-AA44-B82C-41383C72A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84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app is called Vintage Market. The idea for this app comes from climate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44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click on the products button, it will take you to the product page, where you can see all products.</a:t>
            </a:r>
          </a:p>
          <a:p>
            <a:r>
              <a:rPr lang="en-US" dirty="0"/>
              <a:t>Each section is divided by the product section title</a:t>
            </a:r>
          </a:p>
          <a:p>
            <a:r>
              <a:rPr lang="en-US" dirty="0"/>
              <a:t>Every product includes a relevant picture of the product, title and price, if User haven’t uploaded any picture, it will show a default picture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Show More button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 to the corresponding product page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page, as a buyer, a User can send a message to a seller or purchase this product. but without signing in, a User only can browse and go back to products main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84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Clicking on the message button, will link to this page, a User can send a message to seller.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94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seller, a User will be able to edit or delete their product.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59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User clicks on the edit button it links to this editing page, </a:t>
            </a:r>
          </a:p>
          <a:p>
            <a:r>
              <a:rPr lang="en-US" dirty="0"/>
              <a:t>A User can update their product information in this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10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Create a new product a User can click the Add new</a:t>
            </a:r>
            <a:r>
              <a:rPr lang="zh-CN" altLang="en-US" dirty="0"/>
              <a:t> </a:t>
            </a:r>
            <a:r>
              <a:rPr lang="en-US" dirty="0"/>
              <a:t>product button in the nav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48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User can check their message from buyers by clicking the message button,</a:t>
            </a:r>
          </a:p>
          <a:p>
            <a:r>
              <a:rPr lang="en-US" dirty="0"/>
              <a:t>A User will be able to view all sent and received messages in this listing page.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53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Clicking on one of the messages on the message listing, will link to this page, a User can read or reply to the message.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also the User will be able to see the related product information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successful message after a buyer has bought the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77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product is sold out, it will show a sold-out message and a User can only go back to </a:t>
            </a:r>
            <a:r>
              <a:rPr lang="en-US"/>
              <a:t>products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9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major cause of climate change that remains overlooked is clothing.</a:t>
            </a:r>
          </a:p>
          <a:p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Society values the latest </a:t>
            </a:r>
            <a:r>
              <a:rPr lang="en-AU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</a:t>
            </a: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most fashionable clothing and the most stylish looks, and we rarely think about the environmental impact of our shopping habits.</a:t>
            </a:r>
          </a:p>
          <a:p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desire to supply the latest fashion </a:t>
            </a:r>
            <a:r>
              <a:rPr lang="en-AU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</a:t>
            </a: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abundance at low prices has led to the fashion industry becoming one of the world's major polluting industries.</a:t>
            </a:r>
          </a:p>
          <a:p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气候变化的一个主要原因仍一直被忽视，</a:t>
            </a:r>
            <a:r>
              <a:rPr lang="zh-CN" altLang="en-A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那就是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服装</a:t>
            </a: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社会重视最新趋势、最时尚的服装和最时尚的外观，我们很少考虑购物习惯对环境的影响。</a:t>
            </a: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渴望以低廉的价格大量供应最新的时尚潮流，这导致时尚产业成为世界主要污染产业之一。</a:t>
            </a:r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7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guide page</a:t>
            </a:r>
          </a:p>
          <a:p>
            <a:r>
              <a:rPr lang="en-US" dirty="0"/>
              <a:t>This page defines the condition terms of this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69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page shows all uploaded products from the currently signed in seller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04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page shows all orders from a buyer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14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walkthrough of my 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home page</a:t>
            </a:r>
          </a:p>
          <a:p>
            <a:r>
              <a:rPr lang="en-US" dirty="0"/>
              <a:t>You can click on the sign up or sign in buttons to register or logon to the site.</a:t>
            </a:r>
          </a:p>
          <a:p>
            <a:r>
              <a:rPr lang="en-US" dirty="0"/>
              <a:t>All navigation is on the top of the page.</a:t>
            </a:r>
          </a:p>
          <a:p>
            <a:r>
              <a:rPr lang="en-US" dirty="0"/>
              <a:t>I still have 3 features, ”My products”, “My orders” and ”Messages” that I am currently working on and will also be the nav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59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click on the products button you will be linked to the product page. </a:t>
            </a:r>
          </a:p>
          <a:p>
            <a:r>
              <a:rPr lang="en-US" dirty="0"/>
              <a:t>I decided to use 4 photos to a row layout.</a:t>
            </a:r>
          </a:p>
          <a:p>
            <a:r>
              <a:rPr lang="en-US" dirty="0"/>
              <a:t>To see more details about a product a User can click the show more button.</a:t>
            </a:r>
          </a:p>
          <a:p>
            <a:endParaRPr lang="en-US" dirty="0"/>
          </a:p>
          <a:p>
            <a:r>
              <a:rPr lang="en-US" dirty="0"/>
              <a:t>The right photo shows a what a product without a photo looks like. It uses a default image.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00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User adds a new product, the new product page looks like the right screenshot here.</a:t>
            </a:r>
          </a:p>
          <a:p>
            <a:r>
              <a:rPr lang="en-US" dirty="0"/>
              <a:t>To create the product a User clicks the ”Create product” button at the bottom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56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creating a new product, you can edit the product anytime by clicking the “edit” button.</a:t>
            </a:r>
          </a:p>
          <a:p>
            <a:r>
              <a:rPr lang="en-US" dirty="0"/>
              <a:t>The category and </a:t>
            </a:r>
            <a:r>
              <a:rPr lang="en-US" dirty="0" err="1"/>
              <a:t>colour</a:t>
            </a:r>
            <a:r>
              <a:rPr lang="en-US" dirty="0"/>
              <a:t> fields are </a:t>
            </a:r>
            <a:r>
              <a:rPr lang="en-US" b="1" dirty="0"/>
              <a:t>dropdowns</a:t>
            </a:r>
            <a:r>
              <a:rPr lang="en-US" dirty="0"/>
              <a:t>.</a:t>
            </a:r>
          </a:p>
          <a:p>
            <a:r>
              <a:rPr lang="en-US" dirty="0"/>
              <a:t>The listed date field uses a date picker</a:t>
            </a:r>
          </a:p>
          <a:p>
            <a:endParaRPr lang="en-US" dirty="0"/>
          </a:p>
          <a:p>
            <a:r>
              <a:rPr lang="en-US" dirty="0"/>
              <a:t>To save the edits a User clicked the “update product” button at the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9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User can delete products they have added by clicking the “destroy” button. </a:t>
            </a:r>
          </a:p>
          <a:p>
            <a:r>
              <a:rPr lang="en-US" dirty="0"/>
              <a:t>There is a check popup for safety.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80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buyer, when viewing a product, they can purchase by clicking the “buy me” button. This then shows the successful message.</a:t>
            </a:r>
          </a:p>
          <a:p>
            <a:endParaRPr lang="en-US" dirty="0"/>
          </a:p>
          <a:p>
            <a:r>
              <a:rPr lang="en-US" dirty="0"/>
              <a:t>If the product has already been purchased, it will show a “sold out” message in 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5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recent years, </a:t>
            </a:r>
            <a:r>
              <a:rPr lang="en-US" b="1" dirty="0"/>
              <a:t>retail</a:t>
            </a:r>
            <a:r>
              <a:rPr lang="en-US" dirty="0"/>
              <a:t> brands have seen an increase in the number of new styles each season, with some fashion brands launching several times a week. </a:t>
            </a:r>
          </a:p>
          <a:p>
            <a:r>
              <a:rPr lang="en-US" dirty="0"/>
              <a:t>This is a kind of "fast fashion" where things are cheap and thrown away. </a:t>
            </a:r>
          </a:p>
          <a:p>
            <a:r>
              <a:rPr lang="en-US" dirty="0"/>
              <a:t>Only about 20% of clothing is recycled or reused, while a large number of fashion products end up in landfill or </a:t>
            </a:r>
            <a:r>
              <a:rPr lang="en-US" b="1" dirty="0"/>
              <a:t>incineration</a:t>
            </a:r>
            <a:r>
              <a:rPr lang="en-US" dirty="0"/>
              <a:t>, resulting in huge carbon </a:t>
            </a:r>
            <a:r>
              <a:rPr lang="en-US" b="1" dirty="0"/>
              <a:t>emissions</a:t>
            </a:r>
          </a:p>
          <a:p>
            <a:endParaRPr lang="en-US" dirty="0"/>
          </a:p>
          <a:p>
            <a:r>
              <a:rPr lang="en-US" dirty="0"/>
              <a:t>But as a consumer, shopping habits are part of the solution and can make our world a better place.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近些年，零售品牌每一季的新款数量都有所增加，有些时尚品牌每周上新好几次。这是一种“快时尚”，东西便宜，穿完就扔。只有大约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的服装被回收或再利用，而大量的时尚产品最终则被填埋或焚烧处理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造成了巨大的碳排放</a:t>
            </a:r>
            <a:endParaRPr lang="en-US" dirty="0"/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但作为消费者其实仅仅通过购物习惯这一点，就已经是问题解决方案的一部分了，同时也能让我们的世界变得更美好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30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page shows the condition guide.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86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development and build process I used Trello to track the tasks I needed to do.</a:t>
            </a:r>
          </a:p>
          <a:p>
            <a:r>
              <a:rPr lang="en-US" dirty="0"/>
              <a:t>Each task has a category and also story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096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Thank you for listening </a:t>
            </a:r>
          </a:p>
          <a:p>
            <a:endParaRPr lang="en-US" dirty="0"/>
          </a:p>
          <a:p>
            <a:r>
              <a:rPr lang="en-US" dirty="0"/>
              <a:t>If I still have time, I can also show you how to buy a product on my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46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take a look at what we should do to</a:t>
            </a:r>
            <a:r>
              <a:rPr lang="en-AU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combat </a:t>
            </a: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change through clothing: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Consumers can do more by converting purchased clothes into second-hand or online for resale,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Rent and mend clothes for special </a:t>
            </a:r>
            <a:r>
              <a:rPr lang="en-AU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occasions</a:t>
            </a: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instead of throwing them away, </a:t>
            </a:r>
            <a:r>
              <a:rPr lang="en-AU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striving</a:t>
            </a: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AU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prolong</a:t>
            </a: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life of all clothes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Donate unwanted items to charity or sell them to give them a new lease of life,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green and </a:t>
            </a:r>
            <a:r>
              <a:rPr lang="en-AU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eco-friendly</a:t>
            </a:r>
            <a:r>
              <a:rPr lang="en-AU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brands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让我们来看一下应该怎样做可以通过服装来应对气候变化：</a:t>
            </a:r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消费者可以通过将购买的衣服更多地转换成二手或网上转售，</a:t>
            </a:r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在特殊场合租用以及修补衣服而不是扔掉，努力延长所有衣服的使用寿命</a:t>
            </a:r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将不需要的物品捐赠给慈善机构或出售，让它们重获新生，</a:t>
            </a:r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挑选绿色环保的品牌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57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most important point is to purchase lots on my website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my website address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最重要的一点是要多在我的网站上消费，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这是我的网站地址</a:t>
            </a:r>
            <a:endParaRPr lang="en-AU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2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ERD of my app, I have 5 entities, they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product, user, message, order, and category.</a:t>
            </a:r>
          </a:p>
          <a:p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AU" sz="1200" b="1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en-AU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a zero to many relationship with product. Product has one and only one user.</a:t>
            </a:r>
          </a:p>
          <a:p>
            <a:endParaRPr lang="en-AU" sz="1200" b="0" i="0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user can send or receive zero to many messages. A message has one and only one sender and receiver.</a:t>
            </a:r>
          </a:p>
          <a:p>
            <a:endParaRPr lang="en-AU" sz="1200" b="0" i="0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trike="sngStrike" dirty="0"/>
              <a:t>A user can have zero to many orders. Orders have one and only one buyer as a user and one and only one seller as a user.</a:t>
            </a:r>
            <a:br>
              <a:rPr lang="en-AU" strike="sngStrike" dirty="0"/>
            </a:br>
            <a:endParaRPr lang="en-AU" strike="sngStrike" dirty="0"/>
          </a:p>
          <a:p>
            <a:r>
              <a:rPr lang="en-US" strike="sngStrike" dirty="0"/>
              <a:t>A </a:t>
            </a:r>
            <a:r>
              <a:rPr lang="en-US" b="1" strike="sngStrike" dirty="0"/>
              <a:t>message</a:t>
            </a:r>
            <a:r>
              <a:rPr lang="en-US" strike="sngStrike" dirty="0"/>
              <a:t> has one and only one product. A product has zero to many messages.</a:t>
            </a:r>
          </a:p>
          <a:p>
            <a:endParaRPr lang="en-US" strike="sngStrike" dirty="0"/>
          </a:p>
          <a:p>
            <a:r>
              <a:rPr lang="en-US" strike="sngStrike" dirty="0"/>
              <a:t>A </a:t>
            </a:r>
            <a:r>
              <a:rPr lang="en-US" b="1" strike="sngStrike" dirty="0"/>
              <a:t>product</a:t>
            </a:r>
            <a:r>
              <a:rPr lang="en-US" strike="sngStrike" dirty="0"/>
              <a:t> has zero or one orders. Orders have one and only one product</a:t>
            </a:r>
          </a:p>
          <a:p>
            <a:endParaRPr lang="en-US" strike="sngStrike" dirty="0"/>
          </a:p>
          <a:p>
            <a:r>
              <a:rPr lang="en-US" strike="sngStrike" dirty="0"/>
              <a:t>A product has one and only one category. A category has one to many products.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9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wireframes of my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23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home page when not signed in: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top of the page is the </a:t>
            </a:r>
            <a:r>
              <a:rPr lang="en-A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 bar, it uses a partial file, so that it can be included on every page of the site.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The Navigation bar includes Home, Products, Guide, sign in and sign up buttons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designed a hamburger menu for smaller screens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navbar is a main background picture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20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User is signed in, </a:t>
            </a:r>
          </a:p>
          <a:p>
            <a:r>
              <a:rPr lang="en-US" dirty="0"/>
              <a:t>A User will be able to see more features ,including : my products, my orders,  Add new product and messages.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836B9-7491-AA44-B82C-41383C72AF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1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5FA0-2D25-3035-1159-EEAF4CDF1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B763E-D501-D362-9553-673951467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96C87-4AA0-7167-CCF4-DB757E21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D8E8F-8C4E-6673-788E-F2060D2C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377A6-A27C-89DF-F069-14EEEB23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4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7EC0-6593-862E-F17B-3CB3652E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F2AFB-D611-C2A9-8541-998889645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6F7CA-7E1C-BE37-80A8-EFE701CF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8F501-8FD9-B4E5-5895-537C3D0A6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32C87-82A7-26F5-FD51-9205D424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D023B5-C85E-0E4C-39E7-A2C136F6D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CF61D-C924-880D-2FDC-800D6FB56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15C8B-2DC8-F64C-177D-D15470CB6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FB71E-1EE2-A7A7-8EF1-A9704B9F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E4BEC-733D-BAC0-AD09-4D665055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C094-1179-7F7C-72E9-1C6E3EBD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396BB-21A4-2593-4CC7-AA1C1AB65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54258-72B0-B3DF-E219-72F41301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8E4EC-B444-F64B-BD8F-193DA120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56E5A-2648-7C71-69EA-1362095A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1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AE9C-C368-D12C-BC24-29BF66C86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5BB25-05B4-5524-14B2-8657BF649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6859-1F12-859D-A6B3-C6D3D53C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30179-6232-D4CB-A9F8-CF0F9767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2DC15-9B5A-3B5E-7457-81F804B7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5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C6EF-6906-DC74-1CCF-D880D0D99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2620D-04AA-5C81-23D7-6556D5CDF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21387-EE23-7673-F7A9-744E6CFC2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EBC6F-0D4B-8DB6-E3E0-20AF3DD6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5FB62-8CF5-AD68-5F98-90BA521B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97E2C-A4AF-8341-627C-AABFAA7F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0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0607-D3FE-BCC8-7658-08BEDA16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E3B2D-8974-3031-CA51-03CD355C0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3F675-AA00-4808-0241-153FBAE31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5BFF0-FBAD-267B-9E5D-F4F691359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AA3A1B-EF18-2A0A-D320-CF2A05F4E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2FE0D0-88E3-4C86-B8A4-FA447FF00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610704-8986-E5BE-A01A-0192D180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5B572C-B0F6-B6BB-26D4-0C51FED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0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C3A1-F8F2-3680-2D94-ABEBA7D9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9415FC-E635-793E-7554-91BF5A02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66A9B-5449-DC33-E8A0-77971DAF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687C4-2B9C-87C1-33CA-E6F1E8F6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0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B602C8-D77B-A800-78B6-648DA161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48719-B62B-A3E2-4510-B7DF55CEA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00923-99C3-4E25-62FE-9CAF1AC6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97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7768-A595-0C42-B863-4C33E837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56413-CAC5-AC32-95F5-E7F1E47BB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336B4-6DB3-A519-7C9E-FE8E7759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F86F3-6A4D-0FAC-EAE0-620EC9FB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7F9F0-33A1-6A77-34F8-F12D74BE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ABED3-DA54-F8CC-3145-FFA1871EF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0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A687-DAA0-9B25-85DD-4E85431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33FF18-0E33-58CE-16DB-564FBEE44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445EF-A748-6D9A-8DB1-29730D6B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8E32B-55BF-FA99-DC10-F9C4473C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16319-9F93-C964-0063-83C10349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319FB-466F-D817-72D4-14F54ADA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83641-1A53-5DE0-649F-17A84F39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8B6F2-D44A-F7D4-AC36-943EABE3F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5D4B9-DF02-A9FF-B8C7-5F4B87E05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1E73-2B27-3D45-B102-8D93E232EB9F}" type="datetimeFigureOut">
              <a:rPr lang="en-US" smtClean="0"/>
              <a:t>7/4/22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D4121-5E7D-C7FA-9BA0-17E43D22E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1B2A9-8CA7-7736-EA78-1EB6CB973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573A2-5A5B-3D42-BC73-AE29A685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3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EB8A6-8FE4-AD3E-1248-7A811DB80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Vintage Market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FF81B-CC96-E68E-07A4-EB8704915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By </a:t>
            </a:r>
            <a:r>
              <a:rPr lang="en-US" dirty="0" err="1"/>
              <a:t>Su</a:t>
            </a:r>
            <a:r>
              <a:rPr lang="en-US" dirty="0"/>
              <a:t> Zhang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45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D64DF0-FBA1-6D27-392E-7578A3037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024" y="869485"/>
            <a:ext cx="10212776" cy="5623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A7DD7-E887-B25C-4034-C2191F00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05" y="0"/>
            <a:ext cx="10515600" cy="1325563"/>
          </a:xfrm>
        </p:spPr>
        <p:txBody>
          <a:bodyPr/>
          <a:lstStyle/>
          <a:p>
            <a:r>
              <a:rPr lang="en-US" dirty="0"/>
              <a:t>Products page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7B313758-036C-3A26-879F-8A07E294700C}"/>
              </a:ext>
            </a:extLst>
          </p:cNvPr>
          <p:cNvSpPr/>
          <p:nvPr/>
        </p:nvSpPr>
        <p:spPr>
          <a:xfrm rot="10800000" flipH="1">
            <a:off x="5987179" y="5082346"/>
            <a:ext cx="235201" cy="925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3991-F277-41B4-CD17-359339B5154A}"/>
              </a:ext>
            </a:extLst>
          </p:cNvPr>
          <p:cNvSpPr txBox="1"/>
          <p:nvPr/>
        </p:nvSpPr>
        <p:spPr>
          <a:xfrm>
            <a:off x="5507729" y="6078642"/>
            <a:ext cx="1262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More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BDF57AE-7E5C-CB55-B198-806A123A046B}"/>
              </a:ext>
            </a:extLst>
          </p:cNvPr>
          <p:cNvSpPr/>
          <p:nvPr/>
        </p:nvSpPr>
        <p:spPr>
          <a:xfrm rot="10800000" flipH="1">
            <a:off x="4180681" y="4671017"/>
            <a:ext cx="235202" cy="1084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50D56-EA95-8C2F-5F2F-B4511ADC922C}"/>
              </a:ext>
            </a:extLst>
          </p:cNvPr>
          <p:cNvSpPr txBox="1"/>
          <p:nvPr/>
        </p:nvSpPr>
        <p:spPr>
          <a:xfrm>
            <a:off x="4035822" y="5790174"/>
            <a:ext cx="60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7CD9363-0048-6708-A385-3CD8CEDF9F2A}"/>
              </a:ext>
            </a:extLst>
          </p:cNvPr>
          <p:cNvSpPr/>
          <p:nvPr/>
        </p:nvSpPr>
        <p:spPr>
          <a:xfrm rot="10800000" flipH="1">
            <a:off x="5050476" y="4850779"/>
            <a:ext cx="235202" cy="8112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8B6D9-D9A4-EB6F-BAC5-65A477EFF231}"/>
              </a:ext>
            </a:extLst>
          </p:cNvPr>
          <p:cNvSpPr txBox="1"/>
          <p:nvPr/>
        </p:nvSpPr>
        <p:spPr>
          <a:xfrm>
            <a:off x="4818110" y="5685677"/>
            <a:ext cx="142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6F2CB04-9688-9DB8-E9E6-A4589EAF1A71}"/>
              </a:ext>
            </a:extLst>
          </p:cNvPr>
          <p:cNvSpPr/>
          <p:nvPr/>
        </p:nvSpPr>
        <p:spPr>
          <a:xfrm flipH="1">
            <a:off x="5229922" y="2007221"/>
            <a:ext cx="235202" cy="1325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B53C1C-DEDE-5559-E569-CA8669A46297}"/>
              </a:ext>
            </a:extLst>
          </p:cNvPr>
          <p:cNvSpPr txBox="1"/>
          <p:nvPr/>
        </p:nvSpPr>
        <p:spPr>
          <a:xfrm>
            <a:off x="4572000" y="1540095"/>
            <a:ext cx="19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Picture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C77F5ACC-B813-71BC-9697-2CD1767B39BC}"/>
              </a:ext>
            </a:extLst>
          </p:cNvPr>
          <p:cNvSpPr/>
          <p:nvPr/>
        </p:nvSpPr>
        <p:spPr>
          <a:xfrm flipH="1">
            <a:off x="8263054" y="947855"/>
            <a:ext cx="235202" cy="1325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771F7E-DE6D-62D2-76A4-F8FA719E9682}"/>
              </a:ext>
            </a:extLst>
          </p:cNvPr>
          <p:cNvSpPr txBox="1"/>
          <p:nvPr/>
        </p:nvSpPr>
        <p:spPr>
          <a:xfrm>
            <a:off x="7582830" y="539338"/>
            <a:ext cx="221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14849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E62106B-382D-F8DA-5346-B6F6176B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28" y="481266"/>
            <a:ext cx="10934215" cy="6207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DE4A4-CF66-2B26-BD11-871B24D4A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68" y="97495"/>
            <a:ext cx="6246920" cy="1325563"/>
          </a:xfrm>
        </p:spPr>
        <p:txBody>
          <a:bodyPr/>
          <a:lstStyle/>
          <a:p>
            <a:r>
              <a:rPr lang="en-US" dirty="0"/>
              <a:t>Product page – as a buyer 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87F48FD2-DDBF-1CEA-466D-56308CB70CAF}"/>
              </a:ext>
            </a:extLst>
          </p:cNvPr>
          <p:cNvSpPr/>
          <p:nvPr/>
        </p:nvSpPr>
        <p:spPr>
          <a:xfrm flipH="1">
            <a:off x="4415883" y="2163337"/>
            <a:ext cx="223024" cy="13509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AC554-204D-4E4E-FC0F-7FE4E3FB54F1}"/>
              </a:ext>
            </a:extLst>
          </p:cNvPr>
          <p:cNvSpPr txBox="1"/>
          <p:nvPr/>
        </p:nvSpPr>
        <p:spPr>
          <a:xfrm>
            <a:off x="3802566" y="1731713"/>
            <a:ext cx="19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Picture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5D318F6-7B97-8DBB-BB9B-B9608B5A1BD8}"/>
              </a:ext>
            </a:extLst>
          </p:cNvPr>
          <p:cNvSpPr/>
          <p:nvPr/>
        </p:nvSpPr>
        <p:spPr>
          <a:xfrm rot="16200000" flipH="1">
            <a:off x="856955" y="4861430"/>
            <a:ext cx="247422" cy="623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A5759-0846-3C02-7320-E0F0E8FE17E0}"/>
              </a:ext>
            </a:extLst>
          </p:cNvPr>
          <p:cNvSpPr txBox="1"/>
          <p:nvPr/>
        </p:nvSpPr>
        <p:spPr>
          <a:xfrm>
            <a:off x="60160" y="4987562"/>
            <a:ext cx="66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11B65-50D0-DE18-4EA1-B04C0A122185}"/>
              </a:ext>
            </a:extLst>
          </p:cNvPr>
          <p:cNvSpPr txBox="1"/>
          <p:nvPr/>
        </p:nvSpPr>
        <p:spPr>
          <a:xfrm>
            <a:off x="-5577" y="5319568"/>
            <a:ext cx="19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67464FC-498E-4D87-3B18-4BB2DC983169}"/>
              </a:ext>
            </a:extLst>
          </p:cNvPr>
          <p:cNvSpPr/>
          <p:nvPr/>
        </p:nvSpPr>
        <p:spPr>
          <a:xfrm rot="16200000" flipH="1">
            <a:off x="1021423" y="5372365"/>
            <a:ext cx="304536" cy="3020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41CA4EEA-4C61-A265-17E1-F94B81DC3BA4}"/>
              </a:ext>
            </a:extLst>
          </p:cNvPr>
          <p:cNvSpPr/>
          <p:nvPr/>
        </p:nvSpPr>
        <p:spPr>
          <a:xfrm rot="5400000" flipH="1">
            <a:off x="2395823" y="5017547"/>
            <a:ext cx="247422" cy="623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388594-20B9-E62D-C326-276A5751E076}"/>
              </a:ext>
            </a:extLst>
          </p:cNvPr>
          <p:cNvSpPr txBox="1"/>
          <p:nvPr/>
        </p:nvSpPr>
        <p:spPr>
          <a:xfrm>
            <a:off x="2821258" y="5150426"/>
            <a:ext cx="81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EA2BE1E5-BD2A-D94D-4230-06C11F8B8A8E}"/>
              </a:ext>
            </a:extLst>
          </p:cNvPr>
          <p:cNvSpPr/>
          <p:nvPr/>
        </p:nvSpPr>
        <p:spPr>
          <a:xfrm rot="5400000" flipH="1">
            <a:off x="2197774" y="4701311"/>
            <a:ext cx="247422" cy="623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63DDFC-C77D-2B7A-F96D-2422E2876A7D}"/>
              </a:ext>
            </a:extLst>
          </p:cNvPr>
          <p:cNvSpPr txBox="1"/>
          <p:nvPr/>
        </p:nvSpPr>
        <p:spPr>
          <a:xfrm>
            <a:off x="2623209" y="4834190"/>
            <a:ext cx="81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958DAEA2-15F7-C995-262D-5003AF660211}"/>
              </a:ext>
            </a:extLst>
          </p:cNvPr>
          <p:cNvSpPr/>
          <p:nvPr/>
        </p:nvSpPr>
        <p:spPr>
          <a:xfrm rot="10800000" flipH="1">
            <a:off x="5401255" y="4414304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A319C594-A37A-4DCE-DE34-195E8C329DF6}"/>
              </a:ext>
            </a:extLst>
          </p:cNvPr>
          <p:cNvSpPr/>
          <p:nvPr/>
        </p:nvSpPr>
        <p:spPr>
          <a:xfrm rot="10800000" flipH="1">
            <a:off x="5869606" y="4414304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3F31A2AB-E914-577A-EDD5-3965E2A939F2}"/>
              </a:ext>
            </a:extLst>
          </p:cNvPr>
          <p:cNvSpPr/>
          <p:nvPr/>
        </p:nvSpPr>
        <p:spPr>
          <a:xfrm rot="10800000" flipH="1">
            <a:off x="9817138" y="3518055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055348-C592-27B7-055D-DEE79300B268}"/>
              </a:ext>
            </a:extLst>
          </p:cNvPr>
          <p:cNvSpPr txBox="1"/>
          <p:nvPr/>
        </p:nvSpPr>
        <p:spPr>
          <a:xfrm>
            <a:off x="5185317" y="5116973"/>
            <a:ext cx="81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5AF5D4-A512-4574-A17A-C59732903A3F}"/>
              </a:ext>
            </a:extLst>
          </p:cNvPr>
          <p:cNvSpPr txBox="1"/>
          <p:nvPr/>
        </p:nvSpPr>
        <p:spPr>
          <a:xfrm>
            <a:off x="5832087" y="5128125"/>
            <a:ext cx="11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C205F6-76E1-C83C-B4EC-4369F1020B1B}"/>
              </a:ext>
            </a:extLst>
          </p:cNvPr>
          <p:cNvSpPr txBox="1"/>
          <p:nvPr/>
        </p:nvSpPr>
        <p:spPr>
          <a:xfrm>
            <a:off x="9465874" y="4229638"/>
            <a:ext cx="11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BUY ME !</a:t>
            </a:r>
          </a:p>
        </p:txBody>
      </p:sp>
    </p:spTree>
    <p:extLst>
      <p:ext uri="{BB962C8B-B14F-4D97-AF65-F5344CB8AC3E}">
        <p14:creationId xmlns:p14="http://schemas.microsoft.com/office/powerpoint/2010/main" val="213280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4EBA94-6BC8-E00E-019B-D42E12D9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92" y="814616"/>
            <a:ext cx="11178670" cy="6016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CA276-084D-D45D-DBD0-5D1E1316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92" y="0"/>
            <a:ext cx="10515600" cy="1325563"/>
          </a:xfrm>
        </p:spPr>
        <p:txBody>
          <a:bodyPr/>
          <a:lstStyle/>
          <a:p>
            <a:r>
              <a:rPr lang="en-US" dirty="0"/>
              <a:t>Message Page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C7DF778-2290-8703-5448-C25023FEC2C5}"/>
              </a:ext>
            </a:extLst>
          </p:cNvPr>
          <p:cNvSpPr/>
          <p:nvPr/>
        </p:nvSpPr>
        <p:spPr>
          <a:xfrm flipH="1">
            <a:off x="6560635" y="1948253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5F1C1-052F-F40E-DA2E-454B5286B5F6}"/>
              </a:ext>
            </a:extLst>
          </p:cNvPr>
          <p:cNvSpPr txBox="1"/>
          <p:nvPr/>
        </p:nvSpPr>
        <p:spPr>
          <a:xfrm>
            <a:off x="6096000" y="1521733"/>
            <a:ext cx="137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EB9E7C8-D33E-2E98-F842-530C47B13C2D}"/>
              </a:ext>
            </a:extLst>
          </p:cNvPr>
          <p:cNvSpPr/>
          <p:nvPr/>
        </p:nvSpPr>
        <p:spPr>
          <a:xfrm rot="10800000" flipH="1">
            <a:off x="3453411" y="5050910"/>
            <a:ext cx="208488" cy="711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0D8C-279A-5A51-2FA3-EECBEEB69617}"/>
              </a:ext>
            </a:extLst>
          </p:cNvPr>
          <p:cNvSpPr txBox="1"/>
          <p:nvPr/>
        </p:nvSpPr>
        <p:spPr>
          <a:xfrm>
            <a:off x="3087989" y="5758892"/>
            <a:ext cx="79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60B571EF-56C7-D827-22E2-26ED881DCC26}"/>
              </a:ext>
            </a:extLst>
          </p:cNvPr>
          <p:cNvSpPr/>
          <p:nvPr/>
        </p:nvSpPr>
        <p:spPr>
          <a:xfrm rot="10800000" flipH="1">
            <a:off x="3832552" y="5050910"/>
            <a:ext cx="208488" cy="7114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2C944-D5FF-DA99-299B-41970E65D9F7}"/>
              </a:ext>
            </a:extLst>
          </p:cNvPr>
          <p:cNvSpPr txBox="1"/>
          <p:nvPr/>
        </p:nvSpPr>
        <p:spPr>
          <a:xfrm>
            <a:off x="3661899" y="5762316"/>
            <a:ext cx="116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Cancel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43BA78CC-DE74-5044-94DF-40B854B04EDB}"/>
              </a:ext>
            </a:extLst>
          </p:cNvPr>
          <p:cNvSpPr/>
          <p:nvPr/>
        </p:nvSpPr>
        <p:spPr>
          <a:xfrm flipH="1">
            <a:off x="3971671" y="1948253"/>
            <a:ext cx="223024" cy="976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2B741-590A-719A-2014-3C77123E0DEC}"/>
              </a:ext>
            </a:extLst>
          </p:cNvPr>
          <p:cNvSpPr txBox="1"/>
          <p:nvPr/>
        </p:nvSpPr>
        <p:spPr>
          <a:xfrm>
            <a:off x="3507036" y="1301922"/>
            <a:ext cx="1375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information</a:t>
            </a:r>
          </a:p>
        </p:txBody>
      </p:sp>
    </p:spTree>
    <p:extLst>
      <p:ext uri="{BB962C8B-B14F-4D97-AF65-F5344CB8AC3E}">
        <p14:creationId xmlns:p14="http://schemas.microsoft.com/office/powerpoint/2010/main" val="4148616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B0776D-03AD-A215-8116-1A8BFBD33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802578"/>
            <a:ext cx="10857588" cy="5690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69E98-265E-E4F8-1F59-D5CDA06E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48" y="33454"/>
            <a:ext cx="5971469" cy="1325563"/>
          </a:xfrm>
        </p:spPr>
        <p:txBody>
          <a:bodyPr/>
          <a:lstStyle/>
          <a:p>
            <a:r>
              <a:rPr lang="en-US" dirty="0"/>
              <a:t>Product page – as a seller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6DAAC3A-AFB1-223F-F639-FFF55C5858B5}"/>
              </a:ext>
            </a:extLst>
          </p:cNvPr>
          <p:cNvSpPr/>
          <p:nvPr/>
        </p:nvSpPr>
        <p:spPr>
          <a:xfrm rot="10800000" flipH="1">
            <a:off x="5449229" y="4213582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D0BB0077-8D6C-6F3F-D4D9-4737B867939E}"/>
              </a:ext>
            </a:extLst>
          </p:cNvPr>
          <p:cNvSpPr/>
          <p:nvPr/>
        </p:nvSpPr>
        <p:spPr>
          <a:xfrm rot="10800000" flipH="1">
            <a:off x="5872976" y="4213582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59BFC-BC10-D65E-5CB9-03C65828FAC5}"/>
              </a:ext>
            </a:extLst>
          </p:cNvPr>
          <p:cNvSpPr txBox="1"/>
          <p:nvPr/>
        </p:nvSpPr>
        <p:spPr>
          <a:xfrm>
            <a:off x="5177536" y="4804741"/>
            <a:ext cx="81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11ED1-BD87-3A50-93B8-F4D21FB4B367}"/>
              </a:ext>
            </a:extLst>
          </p:cNvPr>
          <p:cNvSpPr txBox="1"/>
          <p:nvPr/>
        </p:nvSpPr>
        <p:spPr>
          <a:xfrm>
            <a:off x="5746249" y="4815893"/>
            <a:ext cx="11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6CFC4F3-D485-77FD-51CA-CD6C064CD1D9}"/>
              </a:ext>
            </a:extLst>
          </p:cNvPr>
          <p:cNvSpPr/>
          <p:nvPr/>
        </p:nvSpPr>
        <p:spPr>
          <a:xfrm rot="10800000" flipH="1">
            <a:off x="9805292" y="3767676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D2595-58B9-05CD-8ADA-EA77A517A9AD}"/>
              </a:ext>
            </a:extLst>
          </p:cNvPr>
          <p:cNvSpPr txBox="1"/>
          <p:nvPr/>
        </p:nvSpPr>
        <p:spPr>
          <a:xfrm>
            <a:off x="9454028" y="4434655"/>
            <a:ext cx="114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DESTORY</a:t>
            </a:r>
          </a:p>
        </p:txBody>
      </p:sp>
    </p:spTree>
    <p:extLst>
      <p:ext uri="{BB962C8B-B14F-4D97-AF65-F5344CB8AC3E}">
        <p14:creationId xmlns:p14="http://schemas.microsoft.com/office/powerpoint/2010/main" val="65161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0E3709-48E7-CBB3-D487-E5DD4527A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804" y="590705"/>
            <a:ext cx="12000391" cy="6267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8943A7-3CAA-00C9-F38D-86D684A3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67" y="0"/>
            <a:ext cx="10515600" cy="1325563"/>
          </a:xfrm>
        </p:spPr>
        <p:txBody>
          <a:bodyPr/>
          <a:lstStyle/>
          <a:p>
            <a:r>
              <a:rPr lang="en-US" dirty="0"/>
              <a:t>Editing  Product Page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1EA4C28-DBFE-B52E-714A-5F2B16223540}"/>
              </a:ext>
            </a:extLst>
          </p:cNvPr>
          <p:cNvSpPr/>
          <p:nvPr/>
        </p:nvSpPr>
        <p:spPr>
          <a:xfrm rot="5400000" flipH="1">
            <a:off x="1434789" y="5457341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CB9D145-E798-D60D-2A34-58C578267681}"/>
              </a:ext>
            </a:extLst>
          </p:cNvPr>
          <p:cNvSpPr/>
          <p:nvPr/>
        </p:nvSpPr>
        <p:spPr>
          <a:xfrm rot="5400000" flipH="1">
            <a:off x="2505641" y="5557678"/>
            <a:ext cx="229930" cy="999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F1DC3-C266-2A9A-998A-2EE7E0639A5C}"/>
              </a:ext>
            </a:extLst>
          </p:cNvPr>
          <p:cNvSpPr txBox="1"/>
          <p:nvPr/>
        </p:nvSpPr>
        <p:spPr>
          <a:xfrm>
            <a:off x="1941864" y="5590179"/>
            <a:ext cx="193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9CA49-7565-1E60-B668-BEC13E50FC5D}"/>
              </a:ext>
            </a:extLst>
          </p:cNvPr>
          <p:cNvSpPr txBox="1"/>
          <p:nvPr/>
        </p:nvSpPr>
        <p:spPr>
          <a:xfrm>
            <a:off x="3135575" y="6333025"/>
            <a:ext cx="296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THIS PRODUCT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8B1492B-5EF0-36DB-9CDA-D265C985B557}"/>
              </a:ext>
            </a:extLst>
          </p:cNvPr>
          <p:cNvSpPr/>
          <p:nvPr/>
        </p:nvSpPr>
        <p:spPr>
          <a:xfrm rot="5942216" flipH="1">
            <a:off x="2005356" y="5529669"/>
            <a:ext cx="231080" cy="1795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8740B-6D87-25A6-DE39-562F9D5C2B30}"/>
              </a:ext>
            </a:extLst>
          </p:cNvPr>
          <p:cNvSpPr txBox="1"/>
          <p:nvPr/>
        </p:nvSpPr>
        <p:spPr>
          <a:xfrm>
            <a:off x="3120316" y="5879263"/>
            <a:ext cx="296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PRODUCTS</a:t>
            </a:r>
          </a:p>
        </p:txBody>
      </p:sp>
    </p:spTree>
    <p:extLst>
      <p:ext uri="{BB962C8B-B14F-4D97-AF65-F5344CB8AC3E}">
        <p14:creationId xmlns:p14="http://schemas.microsoft.com/office/powerpoint/2010/main" val="117323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4EBCCD-2447-F4E6-4807-B60D38974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213" y="573571"/>
            <a:ext cx="11701574" cy="6131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A805F7-FBE4-264C-FFC5-E207B85D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42" y="-89211"/>
            <a:ext cx="10515600" cy="1325563"/>
          </a:xfrm>
        </p:spPr>
        <p:txBody>
          <a:bodyPr/>
          <a:lstStyle/>
          <a:p>
            <a:r>
              <a:rPr lang="en-US" dirty="0"/>
              <a:t>Add New Product Page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B772A8A-D8FD-678F-AF1E-C2FFC8DE9C37}"/>
              </a:ext>
            </a:extLst>
          </p:cNvPr>
          <p:cNvSpPr/>
          <p:nvPr/>
        </p:nvSpPr>
        <p:spPr>
          <a:xfrm rot="5400000" flipH="1">
            <a:off x="1602059" y="5373309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C97C5F9B-CA3D-A98D-7FBA-DFE5BA28500E}"/>
              </a:ext>
            </a:extLst>
          </p:cNvPr>
          <p:cNvSpPr/>
          <p:nvPr/>
        </p:nvSpPr>
        <p:spPr>
          <a:xfrm rot="5400000" flipH="1">
            <a:off x="1602059" y="5713008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81AA6-5966-44A6-F7D7-A16926BA39AF}"/>
              </a:ext>
            </a:extLst>
          </p:cNvPr>
          <p:cNvSpPr txBox="1"/>
          <p:nvPr/>
        </p:nvSpPr>
        <p:spPr>
          <a:xfrm>
            <a:off x="1997622" y="5508753"/>
            <a:ext cx="187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PRODUCT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CCF4D-24D7-25B1-94C4-87764FA7B663}"/>
              </a:ext>
            </a:extLst>
          </p:cNvPr>
          <p:cNvSpPr txBox="1"/>
          <p:nvPr/>
        </p:nvSpPr>
        <p:spPr>
          <a:xfrm>
            <a:off x="1997622" y="5865592"/>
            <a:ext cx="26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PRODUCTS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2B471C84-567D-8999-C7AA-B51FBFCA9C97}"/>
              </a:ext>
            </a:extLst>
          </p:cNvPr>
          <p:cNvSpPr/>
          <p:nvPr/>
        </p:nvSpPr>
        <p:spPr>
          <a:xfrm flipH="1">
            <a:off x="6117031" y="1714225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C5981-B01D-3456-861A-3693EB1BF21C}"/>
              </a:ext>
            </a:extLst>
          </p:cNvPr>
          <p:cNvSpPr txBox="1"/>
          <p:nvPr/>
        </p:nvSpPr>
        <p:spPr>
          <a:xfrm>
            <a:off x="5493223" y="1257221"/>
            <a:ext cx="234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NEW PRODUCT</a:t>
            </a:r>
          </a:p>
        </p:txBody>
      </p:sp>
    </p:spTree>
    <p:extLst>
      <p:ext uri="{BB962C8B-B14F-4D97-AF65-F5344CB8AC3E}">
        <p14:creationId xmlns:p14="http://schemas.microsoft.com/office/powerpoint/2010/main" val="206407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D19769F8-F325-0186-E01C-28D20B1B9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48" y="1123720"/>
            <a:ext cx="10649703" cy="5597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DB931-4339-6F36-6176-BC0AFC6B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09" y="19027"/>
            <a:ext cx="10515600" cy="1325563"/>
          </a:xfrm>
        </p:spPr>
        <p:txBody>
          <a:bodyPr/>
          <a:lstStyle/>
          <a:p>
            <a:r>
              <a:rPr lang="en-US" dirty="0"/>
              <a:t>Message listing page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E05A163-6FF3-F4A3-A4A8-3232EC951452}"/>
              </a:ext>
            </a:extLst>
          </p:cNvPr>
          <p:cNvSpPr/>
          <p:nvPr/>
        </p:nvSpPr>
        <p:spPr>
          <a:xfrm flipH="1">
            <a:off x="6722495" y="2131779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6CCB6-93AA-3C42-56C3-5FD2E64C977F}"/>
              </a:ext>
            </a:extLst>
          </p:cNvPr>
          <p:cNvSpPr txBox="1"/>
          <p:nvPr/>
        </p:nvSpPr>
        <p:spPr>
          <a:xfrm>
            <a:off x="6257860" y="1705259"/>
            <a:ext cx="137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6407B20-8C6D-DAE1-2C5F-6879C163F727}"/>
              </a:ext>
            </a:extLst>
          </p:cNvPr>
          <p:cNvSpPr/>
          <p:nvPr/>
        </p:nvSpPr>
        <p:spPr>
          <a:xfrm rot="10800000" flipH="1">
            <a:off x="2942634" y="4603904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E19E9-EF17-0C57-E017-D6C5746B6E37}"/>
              </a:ext>
            </a:extLst>
          </p:cNvPr>
          <p:cNvSpPr txBox="1"/>
          <p:nvPr/>
        </p:nvSpPr>
        <p:spPr>
          <a:xfrm>
            <a:off x="2366486" y="5238912"/>
            <a:ext cx="137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98283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D7508B9-B660-D689-D44D-D42E8E769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33" y="786685"/>
            <a:ext cx="10932428" cy="5748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5E9A4-725D-6E24-8A24-7C0EF6D2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59" y="0"/>
            <a:ext cx="10515600" cy="1325563"/>
          </a:xfrm>
        </p:spPr>
        <p:txBody>
          <a:bodyPr/>
          <a:lstStyle/>
          <a:p>
            <a:r>
              <a:rPr lang="en-US" dirty="0"/>
              <a:t>Message page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85F1237-B9F2-AAF7-B8F8-247FF24104EE}"/>
              </a:ext>
            </a:extLst>
          </p:cNvPr>
          <p:cNvSpPr/>
          <p:nvPr/>
        </p:nvSpPr>
        <p:spPr>
          <a:xfrm rot="10800000" flipH="1">
            <a:off x="925204" y="4613173"/>
            <a:ext cx="249042" cy="6350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1120C-D41D-E015-60F9-FF63D17E637B}"/>
              </a:ext>
            </a:extLst>
          </p:cNvPr>
          <p:cNvSpPr txBox="1"/>
          <p:nvPr/>
        </p:nvSpPr>
        <p:spPr>
          <a:xfrm>
            <a:off x="772400" y="5331073"/>
            <a:ext cx="137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AE0A57C-F86D-0EF8-4456-83DABDB0B652}"/>
              </a:ext>
            </a:extLst>
          </p:cNvPr>
          <p:cNvSpPr/>
          <p:nvPr/>
        </p:nvSpPr>
        <p:spPr>
          <a:xfrm rot="10800000" flipH="1">
            <a:off x="1315497" y="4613175"/>
            <a:ext cx="249042" cy="401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BDE8B-A643-A55E-9456-4A9B2F6447FA}"/>
              </a:ext>
            </a:extLst>
          </p:cNvPr>
          <p:cNvSpPr txBox="1"/>
          <p:nvPr/>
        </p:nvSpPr>
        <p:spPr>
          <a:xfrm>
            <a:off x="1174246" y="4994793"/>
            <a:ext cx="137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Cancel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C3532B6-E2B5-D536-B7BD-3FDDD7C9FB5C}"/>
              </a:ext>
            </a:extLst>
          </p:cNvPr>
          <p:cNvSpPr/>
          <p:nvPr/>
        </p:nvSpPr>
        <p:spPr>
          <a:xfrm flipH="1">
            <a:off x="6658769" y="1756272"/>
            <a:ext cx="216871" cy="746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E5253-B664-DA6C-C214-AFBC04F4D396}"/>
              </a:ext>
            </a:extLst>
          </p:cNvPr>
          <p:cNvSpPr txBox="1"/>
          <p:nvPr/>
        </p:nvSpPr>
        <p:spPr>
          <a:xfrm>
            <a:off x="6310901" y="1386940"/>
            <a:ext cx="137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C578B49-9847-16FA-676D-088F19B0BD5D}"/>
              </a:ext>
            </a:extLst>
          </p:cNvPr>
          <p:cNvSpPr/>
          <p:nvPr/>
        </p:nvSpPr>
        <p:spPr>
          <a:xfrm flipH="1">
            <a:off x="3865235" y="1828801"/>
            <a:ext cx="216870" cy="1009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615E82-5C17-6845-1BA3-69B45DD03C07}"/>
              </a:ext>
            </a:extLst>
          </p:cNvPr>
          <p:cNvSpPr txBox="1"/>
          <p:nvPr/>
        </p:nvSpPr>
        <p:spPr>
          <a:xfrm>
            <a:off x="3634812" y="1168449"/>
            <a:ext cx="189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and product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538605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4E40-BF84-FE11-9ABE-93AE47BB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11" y="286439"/>
            <a:ext cx="10515600" cy="1325563"/>
          </a:xfrm>
        </p:spPr>
        <p:txBody>
          <a:bodyPr/>
          <a:lstStyle/>
          <a:p>
            <a:r>
              <a:rPr lang="en-US" dirty="0"/>
              <a:t>Success Page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8AB2437A-58E8-12BA-5EBB-4CCD12E5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11" y="1291679"/>
            <a:ext cx="9992299" cy="52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68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2A530F-1E8F-65DD-B686-AB08800A0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911225"/>
            <a:ext cx="10649551" cy="5701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1D87E7-DCF9-8ECA-5648-967DC101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647"/>
            <a:ext cx="10515600" cy="1325563"/>
          </a:xfrm>
        </p:spPr>
        <p:txBody>
          <a:bodyPr/>
          <a:lstStyle/>
          <a:p>
            <a:r>
              <a:rPr lang="en-US" dirty="0"/>
              <a:t>Sold out page</a:t>
            </a:r>
          </a:p>
        </p:txBody>
      </p:sp>
    </p:spTree>
    <p:extLst>
      <p:ext uri="{BB962C8B-B14F-4D97-AF65-F5344CB8AC3E}">
        <p14:creationId xmlns:p14="http://schemas.microsoft.com/office/powerpoint/2010/main" val="426136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E44976-A658-F26B-8667-0AF0D0C28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234" y="2195066"/>
            <a:ext cx="10978470" cy="3564636"/>
          </a:xfrm>
        </p:spPr>
        <p:txBody>
          <a:bodyPr anchor="ctr">
            <a:normAutofit/>
          </a:bodyPr>
          <a:lstStyle/>
          <a:p>
            <a:pPr algn="l"/>
            <a:r>
              <a:rPr lang="en-AU" sz="6200" dirty="0"/>
              <a:t>Fast</a:t>
            </a:r>
            <a:r>
              <a:rPr lang="zh-CN" altLang="en-US" sz="6200" dirty="0"/>
              <a:t> </a:t>
            </a:r>
            <a:r>
              <a:rPr lang="en-AU" sz="6200" dirty="0"/>
              <a:t>Fashion</a:t>
            </a:r>
            <a:r>
              <a:rPr lang="zh-CN" altLang="en-US" sz="6200" dirty="0"/>
              <a:t>  </a:t>
            </a:r>
            <a:r>
              <a:rPr lang="en-AU" altLang="zh-CN" sz="6200" dirty="0"/>
              <a:t>&amp;  </a:t>
            </a:r>
            <a:r>
              <a:rPr lang="en-US" altLang="zh-CN" sz="6200" dirty="0"/>
              <a:t>Climate</a:t>
            </a:r>
            <a:r>
              <a:rPr lang="zh-CN" altLang="en-US" sz="6200" dirty="0"/>
              <a:t> </a:t>
            </a:r>
            <a:r>
              <a:rPr lang="en-US" altLang="zh-CN" sz="6200" dirty="0"/>
              <a:t>Change</a:t>
            </a:r>
            <a:br>
              <a:rPr lang="en-AU" sz="6200" dirty="0"/>
            </a:br>
            <a:br>
              <a:rPr lang="en-AU" sz="6200" dirty="0"/>
            </a:br>
            <a:endParaRPr lang="en-US" sz="6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7432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88E7-5FC2-9CB1-8636-BB659F7C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Guide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2252DD-7F1F-7215-187D-88A16D64A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0170" y="1027906"/>
            <a:ext cx="10731660" cy="5623390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B6AF7939-84AA-18BB-C3CE-F079BB6DB423}"/>
              </a:ext>
            </a:extLst>
          </p:cNvPr>
          <p:cNvSpPr/>
          <p:nvPr/>
        </p:nvSpPr>
        <p:spPr>
          <a:xfrm rot="10800000" flipH="1">
            <a:off x="5612118" y="4897429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A13AB-2C00-E9EA-63A2-7678C6E41309}"/>
              </a:ext>
            </a:extLst>
          </p:cNvPr>
          <p:cNvSpPr txBox="1"/>
          <p:nvPr/>
        </p:nvSpPr>
        <p:spPr>
          <a:xfrm>
            <a:off x="5147483" y="5689081"/>
            <a:ext cx="213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 Terms Definition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B20D236-90AC-A2BD-04ED-EAA177C0E1C2}"/>
              </a:ext>
            </a:extLst>
          </p:cNvPr>
          <p:cNvSpPr/>
          <p:nvPr/>
        </p:nvSpPr>
        <p:spPr>
          <a:xfrm rot="10800000" flipH="1">
            <a:off x="6682635" y="3815761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649B1-32D9-8437-8D73-F51226ADFE3F}"/>
              </a:ext>
            </a:extLst>
          </p:cNvPr>
          <p:cNvSpPr txBox="1"/>
          <p:nvPr/>
        </p:nvSpPr>
        <p:spPr>
          <a:xfrm>
            <a:off x="6218000" y="4607413"/>
            <a:ext cx="213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Clothes Condition information </a:t>
            </a:r>
          </a:p>
        </p:txBody>
      </p:sp>
    </p:spTree>
    <p:extLst>
      <p:ext uri="{BB962C8B-B14F-4D97-AF65-F5344CB8AC3E}">
        <p14:creationId xmlns:p14="http://schemas.microsoft.com/office/powerpoint/2010/main" val="2441084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49922-A3A3-0EE2-C1A1-B7EAEB8E9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0413" y="836729"/>
            <a:ext cx="10278351" cy="5730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057DB2-256E-A5AE-4370-85E4F941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06" y="291090"/>
            <a:ext cx="52578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 products page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38CBEAC-91D5-2ADD-82F2-9DFDD0652643}"/>
              </a:ext>
            </a:extLst>
          </p:cNvPr>
          <p:cNvSpPr/>
          <p:nvPr/>
        </p:nvSpPr>
        <p:spPr>
          <a:xfrm flipH="1">
            <a:off x="5683405" y="2076170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D20433-8523-E8CD-68BB-96D46C8FD002}"/>
              </a:ext>
            </a:extLst>
          </p:cNvPr>
          <p:cNvSpPr txBox="1"/>
          <p:nvPr/>
        </p:nvSpPr>
        <p:spPr>
          <a:xfrm>
            <a:off x="5163014" y="1618685"/>
            <a:ext cx="17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PRODUCTS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6E35905F-C805-4213-C984-67911DF0C7FA}"/>
              </a:ext>
            </a:extLst>
          </p:cNvPr>
          <p:cNvSpPr/>
          <p:nvPr/>
        </p:nvSpPr>
        <p:spPr>
          <a:xfrm flipH="1">
            <a:off x="7038845" y="1956333"/>
            <a:ext cx="223024" cy="12706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8498A0-A7B6-1E59-699E-6A7905EDE1DE}"/>
              </a:ext>
            </a:extLst>
          </p:cNvPr>
          <p:cNvSpPr txBox="1"/>
          <p:nvPr/>
        </p:nvSpPr>
        <p:spPr>
          <a:xfrm>
            <a:off x="6670854" y="1223778"/>
            <a:ext cx="1182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PRODUCTPICTURES</a:t>
            </a:r>
          </a:p>
        </p:txBody>
      </p:sp>
    </p:spTree>
    <p:extLst>
      <p:ext uri="{BB962C8B-B14F-4D97-AF65-F5344CB8AC3E}">
        <p14:creationId xmlns:p14="http://schemas.microsoft.com/office/powerpoint/2010/main" val="2699513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E9560A-6285-D68A-A24E-9CEA68BC7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1637" y="791427"/>
            <a:ext cx="10520628" cy="5701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E3D5A-73DB-F465-0AF6-B33076BA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37" y="8286"/>
            <a:ext cx="10515600" cy="1325563"/>
          </a:xfrm>
        </p:spPr>
        <p:txBody>
          <a:bodyPr/>
          <a:lstStyle/>
          <a:p>
            <a:r>
              <a:rPr lang="en-US" dirty="0"/>
              <a:t>My order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F70F0EA2-9E92-467F-73D2-D520F214C438}"/>
              </a:ext>
            </a:extLst>
          </p:cNvPr>
          <p:cNvSpPr/>
          <p:nvPr/>
        </p:nvSpPr>
        <p:spPr>
          <a:xfrm flipH="1">
            <a:off x="5872976" y="1953506"/>
            <a:ext cx="223024" cy="635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07A06-9CFE-9085-E04A-2037E72992FF}"/>
              </a:ext>
            </a:extLst>
          </p:cNvPr>
          <p:cNvSpPr txBox="1"/>
          <p:nvPr/>
        </p:nvSpPr>
        <p:spPr>
          <a:xfrm>
            <a:off x="5352585" y="1496021"/>
            <a:ext cx="17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ORDERS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35A4646-B92C-D96A-FE15-CF8EC4776A77}"/>
              </a:ext>
            </a:extLst>
          </p:cNvPr>
          <p:cNvSpPr/>
          <p:nvPr/>
        </p:nvSpPr>
        <p:spPr>
          <a:xfrm flipH="1">
            <a:off x="4099932" y="1953506"/>
            <a:ext cx="223024" cy="12706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EFF76-6F76-5C94-D358-0617EAE38AC4}"/>
              </a:ext>
            </a:extLst>
          </p:cNvPr>
          <p:cNvSpPr txBox="1"/>
          <p:nvPr/>
        </p:nvSpPr>
        <p:spPr>
          <a:xfrm>
            <a:off x="3731941" y="1220951"/>
            <a:ext cx="1182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PRODUCTPICTURES</a:t>
            </a:r>
          </a:p>
        </p:txBody>
      </p:sp>
    </p:spTree>
    <p:extLst>
      <p:ext uri="{BB962C8B-B14F-4D97-AF65-F5344CB8AC3E}">
        <p14:creationId xmlns:p14="http://schemas.microsoft.com/office/powerpoint/2010/main" val="4136264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20707-DCF3-CA21-3908-19E329226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10" y="1365472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walkthrough of my 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34925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F99D74F-1AE2-6DB2-94B8-579DD632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587" y="1831340"/>
            <a:ext cx="1778453" cy="4041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2A206E-AAE0-2FFC-333A-3FF088446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803" y="1953260"/>
            <a:ext cx="1714500" cy="4660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C47806-9AB3-DBF9-E00D-FD8D7FAD2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7" y="335280"/>
            <a:ext cx="8016582" cy="6370320"/>
          </a:xfrm>
          <a:prstGeom prst="rect">
            <a:avLst/>
          </a:prstGeom>
        </p:spPr>
      </p:pic>
      <p:sp>
        <p:nvSpPr>
          <p:cNvPr id="15" name="Up Arrow 14">
            <a:extLst>
              <a:ext uri="{FF2B5EF4-FFF2-40B4-BE49-F238E27FC236}">
                <a16:creationId xmlns:a16="http://schemas.microsoft.com/office/drawing/2014/main" id="{DCCD23E2-ED6D-B54A-7F3A-E41F65542B9E}"/>
              </a:ext>
            </a:extLst>
          </p:cNvPr>
          <p:cNvSpPr/>
          <p:nvPr/>
        </p:nvSpPr>
        <p:spPr>
          <a:xfrm rot="10800000">
            <a:off x="6786880" y="243840"/>
            <a:ext cx="264160" cy="5994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1D77ACB4-226D-583A-C749-9E51DCFA2507}"/>
              </a:ext>
            </a:extLst>
          </p:cNvPr>
          <p:cNvSpPr/>
          <p:nvPr/>
        </p:nvSpPr>
        <p:spPr>
          <a:xfrm rot="10800000">
            <a:off x="7457440" y="254000"/>
            <a:ext cx="264160" cy="5892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43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2110F9-76C9-7914-C8B1-4AEE0C65E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142" y="351179"/>
            <a:ext cx="6496400" cy="61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31A78-3EE8-8624-07C8-C7BA95EDE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763" y="351179"/>
            <a:ext cx="3925480" cy="6230067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A3DA8FB5-F508-258D-BE0B-5F51EA3A6699}"/>
              </a:ext>
            </a:extLst>
          </p:cNvPr>
          <p:cNvSpPr/>
          <p:nvPr/>
        </p:nvSpPr>
        <p:spPr>
          <a:xfrm>
            <a:off x="1320800" y="233680"/>
            <a:ext cx="213360" cy="538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B1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66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09823D-C8D2-BDDB-EF87-32491B8AC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4090" y="1226804"/>
            <a:ext cx="5357910" cy="528001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FFCC0B-6AEF-F920-6354-53BF48284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22" y="261970"/>
            <a:ext cx="6496400" cy="6155642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95370B8F-DB22-EAC1-BAF3-E66676163046}"/>
              </a:ext>
            </a:extLst>
          </p:cNvPr>
          <p:cNvSpPr/>
          <p:nvPr/>
        </p:nvSpPr>
        <p:spPr>
          <a:xfrm rot="10800000">
            <a:off x="5303520" y="186687"/>
            <a:ext cx="304800" cy="507401"/>
          </a:xfrm>
          <a:prstGeom prst="upArrow">
            <a:avLst>
              <a:gd name="adj1" fmla="val 43492"/>
              <a:gd name="adj2" fmla="val 50000"/>
            </a:avLst>
          </a:prstGeom>
          <a:solidFill>
            <a:srgbClr val="AA3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43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5C10F38-21E9-89E5-C478-EBF13C71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534" y="712617"/>
            <a:ext cx="7087341" cy="57550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CE1902-E95D-75F0-6055-27FF838B2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15" y="269583"/>
            <a:ext cx="2976482" cy="65103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80386D-A238-2C79-E36F-5A3022574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989" y="1106487"/>
            <a:ext cx="998041" cy="36954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A816CB-2489-DB91-87D7-460EA81F3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533" y="1073965"/>
            <a:ext cx="1014769" cy="36954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B5D035-1847-DF5B-B5B5-AB299634D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935" y="1310109"/>
            <a:ext cx="2580573" cy="3459303"/>
          </a:xfrm>
          <a:prstGeom prst="rect">
            <a:avLst/>
          </a:prstGeom>
        </p:spPr>
      </p:pic>
      <p:sp>
        <p:nvSpPr>
          <p:cNvPr id="27" name="Down Arrow 26">
            <a:extLst>
              <a:ext uri="{FF2B5EF4-FFF2-40B4-BE49-F238E27FC236}">
                <a16:creationId xmlns:a16="http://schemas.microsoft.com/office/drawing/2014/main" id="{D4C1D204-D4FA-59A9-77C0-F067CE61C2AC}"/>
              </a:ext>
            </a:extLst>
          </p:cNvPr>
          <p:cNvSpPr/>
          <p:nvPr/>
        </p:nvSpPr>
        <p:spPr>
          <a:xfrm rot="5400000">
            <a:off x="4652370" y="2913566"/>
            <a:ext cx="156258" cy="300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E74192A6-E2D9-D4C8-B8AC-F5F57C0854D5}"/>
              </a:ext>
            </a:extLst>
          </p:cNvPr>
          <p:cNvSpPr/>
          <p:nvPr/>
        </p:nvSpPr>
        <p:spPr>
          <a:xfrm rot="5400000">
            <a:off x="4644278" y="4637171"/>
            <a:ext cx="156258" cy="300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4E3D525C-7D6C-FA2C-71F0-86559AC144D9}"/>
              </a:ext>
            </a:extLst>
          </p:cNvPr>
          <p:cNvSpPr/>
          <p:nvPr/>
        </p:nvSpPr>
        <p:spPr>
          <a:xfrm rot="5400000">
            <a:off x="4547174" y="1877788"/>
            <a:ext cx="156258" cy="300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496F2E-E486-21F5-A88F-2AD07717A27F}"/>
              </a:ext>
            </a:extLst>
          </p:cNvPr>
          <p:cNvSpPr txBox="1"/>
          <p:nvPr/>
        </p:nvSpPr>
        <p:spPr>
          <a:xfrm>
            <a:off x="4770960" y="1889758"/>
            <a:ext cx="74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Category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4FC1DF-0114-6DB8-72F8-3BE9C61C27C0}"/>
              </a:ext>
            </a:extLst>
          </p:cNvPr>
          <p:cNvSpPr txBox="1"/>
          <p:nvPr/>
        </p:nvSpPr>
        <p:spPr>
          <a:xfrm>
            <a:off x="4852240" y="2926078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1"/>
                </a:solidFill>
              </a:rPr>
              <a:t>Colour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DD8E1D-C65F-0177-F337-29FD6AE9D4C1}"/>
              </a:ext>
            </a:extLst>
          </p:cNvPr>
          <p:cNvSpPr txBox="1"/>
          <p:nvPr/>
        </p:nvSpPr>
        <p:spPr>
          <a:xfrm>
            <a:off x="4842080" y="4643118"/>
            <a:ext cx="864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Listed date</a:t>
            </a:r>
          </a:p>
        </p:txBody>
      </p:sp>
    </p:spTree>
    <p:extLst>
      <p:ext uri="{BB962C8B-B14F-4D97-AF65-F5344CB8AC3E}">
        <p14:creationId xmlns:p14="http://schemas.microsoft.com/office/powerpoint/2010/main" val="114629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81834-89A1-7DCF-D318-3BED5881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48" y="170727"/>
            <a:ext cx="3105347" cy="6426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AF72FB-3ECE-B2DD-E9CE-5C3469DE7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253" y="3240912"/>
            <a:ext cx="4336966" cy="1269356"/>
          </a:xfrm>
          <a:prstGeom prst="rect">
            <a:avLst/>
          </a:prstGeo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49A504FC-D660-E090-10FC-903FAA8A6ED6}"/>
              </a:ext>
            </a:extLst>
          </p:cNvPr>
          <p:cNvSpPr/>
          <p:nvPr/>
        </p:nvSpPr>
        <p:spPr>
          <a:xfrm rot="14083575">
            <a:off x="1250066" y="5683170"/>
            <a:ext cx="243068" cy="2777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1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65F17DA-D976-780B-32CE-F18237FC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080" y="2041926"/>
            <a:ext cx="4450558" cy="27741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02C408-D34D-693E-7563-FB53B4D91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61" y="380432"/>
            <a:ext cx="3156415" cy="62901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34D24F-24C4-DE34-182B-9CE5E2A4A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35" y="380432"/>
            <a:ext cx="3158250" cy="6262235"/>
          </a:xfrm>
          <a:prstGeom prst="rect">
            <a:avLst/>
          </a:prstGeom>
        </p:spPr>
      </p:pic>
      <p:sp>
        <p:nvSpPr>
          <p:cNvPr id="19" name="Up Arrow 18">
            <a:extLst>
              <a:ext uri="{FF2B5EF4-FFF2-40B4-BE49-F238E27FC236}">
                <a16:creationId xmlns:a16="http://schemas.microsoft.com/office/drawing/2014/main" id="{43E9816D-E9A4-2F0A-F4E6-5E846AA3918E}"/>
              </a:ext>
            </a:extLst>
          </p:cNvPr>
          <p:cNvSpPr/>
          <p:nvPr/>
        </p:nvSpPr>
        <p:spPr>
          <a:xfrm rot="14110651">
            <a:off x="4806176" y="5620215"/>
            <a:ext cx="301083" cy="323385"/>
          </a:xfrm>
          <a:prstGeom prst="upArrow">
            <a:avLst>
              <a:gd name="adj1" fmla="val 42848"/>
              <a:gd name="adj2" fmla="val 48677"/>
            </a:avLst>
          </a:prstGeom>
          <a:solidFill>
            <a:srgbClr val="AA3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9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67F4D0-00CF-12F5-5AA3-073FF16C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877766" cy="19159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does clothing affect climate change?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B290F7-BD6A-60DA-65F2-4425C8EBA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5" y="2807208"/>
            <a:ext cx="4448326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altLang="zh-CN" sz="2600" dirty="0"/>
              <a:t>High water consumption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altLang="zh-CN" sz="2600" dirty="0"/>
              <a:t>Chemical contamination from dyeing and processing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altLang="zh-CN" sz="2600" dirty="0"/>
              <a:t>Incineration or landfill disposal of large quantities of unsold or discarded clothing</a:t>
            </a:r>
            <a:endParaRPr lang="en-US" sz="2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F856DB-9927-B5C4-ED73-A9B888831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1993" y="640080"/>
            <a:ext cx="444832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3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9C0F47-D0D5-F942-A5E2-9552E0BD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373474"/>
            <a:ext cx="11673840" cy="587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9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37DC-EC49-D736-2B3A-1017FE73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43" y="365125"/>
            <a:ext cx="10515600" cy="1325563"/>
          </a:xfrm>
        </p:spPr>
        <p:txBody>
          <a:bodyPr/>
          <a:lstStyle/>
          <a:p>
            <a:r>
              <a:rPr lang="en-US" dirty="0"/>
              <a:t>Build Process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963D360-D348-15C6-4148-4832C455B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643" y="1690688"/>
            <a:ext cx="8024975" cy="45050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7A01D-606A-EA44-AE51-47AF29AF8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291" y="1613811"/>
            <a:ext cx="3536405" cy="45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7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5CF3C-6FA6-418E-1B2B-059CDEF3E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444" y="1258190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557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8463F9-4919-45C0-37DF-717B7767F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840" y="3607135"/>
            <a:ext cx="3981854" cy="22165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can you combat climate change through clothing?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2C46B47-BC0F-820C-765A-E5B63940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4" y="594039"/>
            <a:ext cx="10872172" cy="2419057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8" name="Vertical Text Placeholder 7">
            <a:extLst>
              <a:ext uri="{FF2B5EF4-FFF2-40B4-BE49-F238E27FC236}">
                <a16:creationId xmlns:a16="http://schemas.microsoft.com/office/drawing/2014/main" id="{14AFA2FA-1322-4EBB-FA67-A2EA551FC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91694" y="3482788"/>
            <a:ext cx="7440229" cy="221651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zh-CN" sz="1800" dirty="0"/>
              <a:t>Reduce consumption and waste</a:t>
            </a:r>
          </a:p>
          <a:p>
            <a:r>
              <a:rPr lang="en-US" altLang="zh-CN" sz="1800" dirty="0"/>
              <a:t>Avoid disposables and fast fashion, and try not to buy more than you need</a:t>
            </a:r>
          </a:p>
          <a:p>
            <a:r>
              <a:rPr lang="en-US" altLang="zh-CN" sz="1800" dirty="0"/>
              <a:t>Buy quality products that are built to last</a:t>
            </a:r>
          </a:p>
          <a:p>
            <a:r>
              <a:rPr lang="en-US" altLang="zh-CN" sz="1800" dirty="0"/>
              <a:t>Choose green and eco-friendly brands</a:t>
            </a:r>
          </a:p>
          <a:p>
            <a:r>
              <a:rPr lang="en-US" altLang="zh-CN" sz="1800" dirty="0"/>
              <a:t>Repair and Reuse</a:t>
            </a:r>
          </a:p>
          <a:p>
            <a:r>
              <a:rPr lang="en-US" altLang="zh-CN" sz="1800" dirty="0"/>
              <a:t>Donate unwanted items to charity or sell them to give them a new lease of life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465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677D-E729-5C72-C7E7-31BAB488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819" y="2260833"/>
            <a:ext cx="10515600" cy="1325563"/>
          </a:xfrm>
        </p:spPr>
        <p:txBody>
          <a:bodyPr/>
          <a:lstStyle/>
          <a:p>
            <a:r>
              <a:rPr lang="en-US" b="1" dirty="0"/>
              <a:t>https://vintagemarket.herokuapp.com/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13CF40-35E6-20F6-35C7-A791CD9E015D}"/>
              </a:ext>
            </a:extLst>
          </p:cNvPr>
          <p:cNvSpPr txBox="1">
            <a:spLocks/>
          </p:cNvSpPr>
          <p:nvPr/>
        </p:nvSpPr>
        <p:spPr>
          <a:xfrm rot="20595079">
            <a:off x="8954253" y="3660583"/>
            <a:ext cx="3228627" cy="1739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0" b="1" dirty="0">
                <a:solidFill>
                  <a:srgbClr val="C00000"/>
                </a:solidFill>
                <a:latin typeface="Impact" panose="020B0806030902050204" pitchFamily="34" charset="0"/>
              </a:rPr>
              <a:t>90% OFF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FF7B72-2028-3F92-89D1-ED386CA98347}"/>
              </a:ext>
            </a:extLst>
          </p:cNvPr>
          <p:cNvSpPr txBox="1">
            <a:spLocks/>
          </p:cNvSpPr>
          <p:nvPr/>
        </p:nvSpPr>
        <p:spPr>
          <a:xfrm rot="20856898">
            <a:off x="9606776" y="5341576"/>
            <a:ext cx="1923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dirty="0"/>
              <a:t>1st purchase only</a:t>
            </a:r>
          </a:p>
        </p:txBody>
      </p:sp>
    </p:spTree>
    <p:extLst>
      <p:ext uri="{BB962C8B-B14F-4D97-AF65-F5344CB8AC3E}">
        <p14:creationId xmlns:p14="http://schemas.microsoft.com/office/powerpoint/2010/main" val="126536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838404-359C-0E3C-9B6F-0ADBCA1D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ERD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A139F4-AE06-D8D9-414B-A7841439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922" y="344293"/>
            <a:ext cx="8950488" cy="59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8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37545-3988-B660-45DD-2F416A9EC3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7956" y="1913350"/>
            <a:ext cx="10978470" cy="3564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Wireframes </a:t>
            </a:r>
            <a:br>
              <a:rPr lang="en-US" sz="88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8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9049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80A318-10FC-C828-3F5E-1DD617C1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85" y="830597"/>
            <a:ext cx="10844462" cy="57613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BED970-DADD-9B9F-85D5-138B7FAB9127}"/>
              </a:ext>
            </a:extLst>
          </p:cNvPr>
          <p:cNvSpPr txBox="1">
            <a:spLocks/>
          </p:cNvSpPr>
          <p:nvPr/>
        </p:nvSpPr>
        <p:spPr>
          <a:xfrm>
            <a:off x="-2027852" y="-4145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Home page – signed out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656A2912-79BB-3FD8-C9B8-C71DB84104F3}"/>
              </a:ext>
            </a:extLst>
          </p:cNvPr>
          <p:cNvSpPr/>
          <p:nvPr/>
        </p:nvSpPr>
        <p:spPr>
          <a:xfrm flipH="1">
            <a:off x="4026704" y="1683835"/>
            <a:ext cx="199608" cy="85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AD3AC391-B81A-6C04-7445-079FDB307EDA}"/>
              </a:ext>
            </a:extLst>
          </p:cNvPr>
          <p:cNvSpPr/>
          <p:nvPr/>
        </p:nvSpPr>
        <p:spPr>
          <a:xfrm flipH="1">
            <a:off x="4439299" y="1260089"/>
            <a:ext cx="199608" cy="12969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5FD6754-F755-BBDB-0941-328E7FC9AC76}"/>
              </a:ext>
            </a:extLst>
          </p:cNvPr>
          <p:cNvSpPr/>
          <p:nvPr/>
        </p:nvSpPr>
        <p:spPr>
          <a:xfrm flipH="1">
            <a:off x="4863045" y="1717288"/>
            <a:ext cx="199608" cy="85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04DDABA-840E-55F5-8CE1-41C98428EEF3}"/>
              </a:ext>
            </a:extLst>
          </p:cNvPr>
          <p:cNvSpPr/>
          <p:nvPr/>
        </p:nvSpPr>
        <p:spPr>
          <a:xfrm flipH="1">
            <a:off x="7082138" y="1717288"/>
            <a:ext cx="199608" cy="85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99F375A-B7F5-1BBB-5C80-5729A6143A3B}"/>
              </a:ext>
            </a:extLst>
          </p:cNvPr>
          <p:cNvSpPr/>
          <p:nvPr/>
        </p:nvSpPr>
        <p:spPr>
          <a:xfrm flipH="1">
            <a:off x="7505884" y="1260089"/>
            <a:ext cx="199608" cy="1319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19329-FBE5-E53C-EBAC-E5C9035C3F52}"/>
              </a:ext>
            </a:extLst>
          </p:cNvPr>
          <p:cNvSpPr txBox="1"/>
          <p:nvPr/>
        </p:nvSpPr>
        <p:spPr>
          <a:xfrm>
            <a:off x="3731207" y="131450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7441C-876E-7CFC-A79E-52DED2A8A4B9}"/>
              </a:ext>
            </a:extLst>
          </p:cNvPr>
          <p:cNvSpPr txBox="1"/>
          <p:nvPr/>
        </p:nvSpPr>
        <p:spPr>
          <a:xfrm>
            <a:off x="4001420" y="890757"/>
            <a:ext cx="120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CF746-8D95-347C-A232-DF697103A86B}"/>
              </a:ext>
            </a:extLst>
          </p:cNvPr>
          <p:cNvSpPr txBox="1"/>
          <p:nvPr/>
        </p:nvSpPr>
        <p:spPr>
          <a:xfrm>
            <a:off x="4612154" y="131450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3C095-1312-06DA-6759-9CB951D0433E}"/>
              </a:ext>
            </a:extLst>
          </p:cNvPr>
          <p:cNvSpPr txBox="1"/>
          <p:nvPr/>
        </p:nvSpPr>
        <p:spPr>
          <a:xfrm>
            <a:off x="6619373" y="130335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735FF-A5CD-9861-407D-A052E44D1293}"/>
              </a:ext>
            </a:extLst>
          </p:cNvPr>
          <p:cNvSpPr txBox="1"/>
          <p:nvPr/>
        </p:nvSpPr>
        <p:spPr>
          <a:xfrm>
            <a:off x="7024822" y="890757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 UP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CA25654-09E9-00B4-25EE-9E58D00245E1}"/>
              </a:ext>
            </a:extLst>
          </p:cNvPr>
          <p:cNvSpPr/>
          <p:nvPr/>
        </p:nvSpPr>
        <p:spPr>
          <a:xfrm rot="10800000" flipH="1">
            <a:off x="3229949" y="1932433"/>
            <a:ext cx="199608" cy="85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75B1A-D959-EAFD-73E5-C014B861F111}"/>
              </a:ext>
            </a:extLst>
          </p:cNvPr>
          <p:cNvSpPr txBox="1"/>
          <p:nvPr/>
        </p:nvSpPr>
        <p:spPr>
          <a:xfrm>
            <a:off x="1887689" y="2846880"/>
            <a:ext cx="184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Hamburger menu</a:t>
            </a:r>
          </a:p>
        </p:txBody>
      </p:sp>
    </p:spTree>
    <p:extLst>
      <p:ext uri="{BB962C8B-B14F-4D97-AF65-F5344CB8AC3E}">
        <p14:creationId xmlns:p14="http://schemas.microsoft.com/office/powerpoint/2010/main" val="91003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E5B9667D-A6E9-AFE2-8994-3E602344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17" y="716200"/>
            <a:ext cx="10844463" cy="5779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50F16-1911-17AA-FF6B-D1826228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69" y="-111409"/>
            <a:ext cx="10515600" cy="1325563"/>
          </a:xfrm>
        </p:spPr>
        <p:txBody>
          <a:bodyPr/>
          <a:lstStyle/>
          <a:p>
            <a:r>
              <a:rPr lang="en-US" dirty="0"/>
              <a:t>Home page - signed in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2E81120-0BBB-753E-C9B0-52C04B3E972E}"/>
              </a:ext>
            </a:extLst>
          </p:cNvPr>
          <p:cNvSpPr/>
          <p:nvPr/>
        </p:nvSpPr>
        <p:spPr>
          <a:xfrm flipH="1">
            <a:off x="5364849" y="1256215"/>
            <a:ext cx="217641" cy="1157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AFCCCB-6FE6-9469-07F1-70B10BC4E985}"/>
              </a:ext>
            </a:extLst>
          </p:cNvPr>
          <p:cNvSpPr txBox="1"/>
          <p:nvPr/>
        </p:nvSpPr>
        <p:spPr>
          <a:xfrm>
            <a:off x="4568424" y="886883"/>
            <a:ext cx="157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PRODUCTS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D9E7B-BD73-0321-D254-4CF6584142AC}"/>
              </a:ext>
            </a:extLst>
          </p:cNvPr>
          <p:cNvSpPr txBox="1"/>
          <p:nvPr/>
        </p:nvSpPr>
        <p:spPr>
          <a:xfrm>
            <a:off x="9061224" y="333126"/>
            <a:ext cx="130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ORDERS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14F56B3-6186-526A-3F40-9880F000EDC7}"/>
              </a:ext>
            </a:extLst>
          </p:cNvPr>
          <p:cNvSpPr/>
          <p:nvPr/>
        </p:nvSpPr>
        <p:spPr>
          <a:xfrm flipH="1">
            <a:off x="9646695" y="680643"/>
            <a:ext cx="199608" cy="85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F68DF066-0A78-B8BF-B236-767435FF9D88}"/>
              </a:ext>
            </a:extLst>
          </p:cNvPr>
          <p:cNvSpPr/>
          <p:nvPr/>
        </p:nvSpPr>
        <p:spPr>
          <a:xfrm flipH="1">
            <a:off x="6367903" y="1589213"/>
            <a:ext cx="199608" cy="85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598F197-F666-0605-6F3C-35675D9EF52E}"/>
              </a:ext>
            </a:extLst>
          </p:cNvPr>
          <p:cNvSpPr/>
          <p:nvPr/>
        </p:nvSpPr>
        <p:spPr>
          <a:xfrm flipH="1">
            <a:off x="10541882" y="399131"/>
            <a:ext cx="199608" cy="11145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3AAAB46-4647-2803-9B4D-D6DDDE75B192}"/>
              </a:ext>
            </a:extLst>
          </p:cNvPr>
          <p:cNvSpPr/>
          <p:nvPr/>
        </p:nvSpPr>
        <p:spPr>
          <a:xfrm flipH="1">
            <a:off x="10998879" y="716200"/>
            <a:ext cx="199608" cy="850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A39F9-01F7-ADF4-F20D-EB4AC2076CBB}"/>
              </a:ext>
            </a:extLst>
          </p:cNvPr>
          <p:cNvSpPr txBox="1"/>
          <p:nvPr/>
        </p:nvSpPr>
        <p:spPr>
          <a:xfrm>
            <a:off x="5876419" y="1193552"/>
            <a:ext cx="168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PRODUCTS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08DAC7-9381-1835-BDE1-7D8C4E6AF813}"/>
              </a:ext>
            </a:extLst>
          </p:cNvPr>
          <p:cNvSpPr txBox="1"/>
          <p:nvPr/>
        </p:nvSpPr>
        <p:spPr>
          <a:xfrm>
            <a:off x="10000314" y="29799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8992D-949D-6B8D-9AE5-54E7760AABD9}"/>
              </a:ext>
            </a:extLst>
          </p:cNvPr>
          <p:cNvSpPr txBox="1"/>
          <p:nvPr/>
        </p:nvSpPr>
        <p:spPr>
          <a:xfrm>
            <a:off x="10691690" y="3197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 OUT</a:t>
            </a:r>
          </a:p>
        </p:txBody>
      </p:sp>
    </p:spTree>
    <p:extLst>
      <p:ext uri="{BB962C8B-B14F-4D97-AF65-F5344CB8AC3E}">
        <p14:creationId xmlns:p14="http://schemas.microsoft.com/office/powerpoint/2010/main" val="190488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3384</TotalTime>
  <Words>1778</Words>
  <Application>Microsoft Macintosh PowerPoint</Application>
  <PresentationFormat>Widescreen</PresentationFormat>
  <Paragraphs>236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Impact</vt:lpstr>
      <vt:lpstr>Office Theme</vt:lpstr>
      <vt:lpstr>Vintage Market </vt:lpstr>
      <vt:lpstr>Fast Fashion  &amp;  Climate Change  </vt:lpstr>
      <vt:lpstr>How does clothing affect climate change?  </vt:lpstr>
      <vt:lpstr>How can you combat climate change through clothing? </vt:lpstr>
      <vt:lpstr>https://vintagemarket.herokuapp.com/</vt:lpstr>
      <vt:lpstr>ERD</vt:lpstr>
      <vt:lpstr>Wireframes  </vt:lpstr>
      <vt:lpstr>PowerPoint Presentation</vt:lpstr>
      <vt:lpstr>Home page - signed in</vt:lpstr>
      <vt:lpstr>Products page</vt:lpstr>
      <vt:lpstr>Product page – as a buyer </vt:lpstr>
      <vt:lpstr>Message Page</vt:lpstr>
      <vt:lpstr>Product page – as a seller</vt:lpstr>
      <vt:lpstr>Editing  Product Page</vt:lpstr>
      <vt:lpstr>Add New Product Page</vt:lpstr>
      <vt:lpstr>Message listing page</vt:lpstr>
      <vt:lpstr>Message page</vt:lpstr>
      <vt:lpstr>Success Page</vt:lpstr>
      <vt:lpstr>Sold out page</vt:lpstr>
      <vt:lpstr>Guide page</vt:lpstr>
      <vt:lpstr>My products page</vt:lpstr>
      <vt:lpstr>My order</vt:lpstr>
      <vt:lpstr>A walkthrough of my 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Process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Vintage Market </dc:title>
  <dc:creator>su Zhang</dc:creator>
  <cp:lastModifiedBy>su Zhang</cp:lastModifiedBy>
  <cp:revision>67</cp:revision>
  <dcterms:created xsi:type="dcterms:W3CDTF">2022-07-02T03:12:26Z</dcterms:created>
  <dcterms:modified xsi:type="dcterms:W3CDTF">2022-07-04T12:28:39Z</dcterms:modified>
</cp:coreProperties>
</file>